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1" r:id="rId3"/>
    <p:sldId id="256" r:id="rId4"/>
    <p:sldId id="257" r:id="rId5"/>
    <p:sldId id="258" r:id="rId6"/>
    <p:sldId id="259" r:id="rId7"/>
    <p:sldId id="260" r:id="rId8"/>
    <p:sldId id="268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70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AD20-A8D2-4B58-B20B-0E1A4F21BA1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0566B-79FC-438F-8D98-ED893CAB0C5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AD20-A8D2-4B58-B20B-0E1A4F21BA1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0566B-79FC-438F-8D98-ED893CAB0C5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AD20-A8D2-4B58-B20B-0E1A4F21BA1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0566B-79FC-438F-8D98-ED893CAB0C5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AD20-A8D2-4B58-B20B-0E1A4F21BA1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0566B-79FC-438F-8D98-ED893CAB0C5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AD20-A8D2-4B58-B20B-0E1A4F21BA1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0566B-79FC-438F-8D98-ED893CAB0C5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AD20-A8D2-4B58-B20B-0E1A4F21BA16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0566B-79FC-438F-8D98-ED893CAB0C5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AD20-A8D2-4B58-B20B-0E1A4F21BA16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0566B-79FC-438F-8D98-ED893CAB0C5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AD20-A8D2-4B58-B20B-0E1A4F21BA16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0566B-79FC-438F-8D98-ED893CAB0C5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AD20-A8D2-4B58-B20B-0E1A4F21BA16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0566B-79FC-438F-8D98-ED893CAB0C5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AD20-A8D2-4B58-B20B-0E1A4F21BA16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0566B-79FC-438F-8D98-ED893CAB0C5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AD20-A8D2-4B58-B20B-0E1A4F21BA16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0566B-79FC-438F-8D98-ED893CAB0C5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2AD20-A8D2-4B58-B20B-0E1A4F21BA1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0566B-79FC-438F-8D98-ED893CAB0C5E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533" y="330200"/>
            <a:ext cx="11497734" cy="61976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405307" y="3139195"/>
            <a:ext cx="4905061" cy="120032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72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 Toán 4</a:t>
            </a:r>
            <a:endParaRPr lang="en-US" sz="7200" b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37267" y="1159933"/>
            <a:ext cx="8144730" cy="120032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6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PHÒNG GD VÀ ĐT </a:t>
            </a:r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HUYỆN GIA LÂM</a:t>
            </a:r>
            <a:endParaRPr lang="en-US" sz="36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36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</a:t>
            </a:r>
            <a:r>
              <a:rPr lang="en-US" sz="3600" b="1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 </a:t>
            </a:r>
            <a:r>
              <a:rPr lang="en-US" sz="3600" b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PHÙ ĐỔNG</a:t>
            </a:r>
            <a:endParaRPr lang="en-US" sz="36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6625" y="159025"/>
            <a:ext cx="64273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(Trang 7)</a:t>
            </a:r>
            <a:endParaRPr lang="en-US" sz="4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4312" y="1113183"/>
            <a:ext cx="7650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1: Tính giá trị của biểu thức theo mẫu:</a:t>
            </a:r>
            <a:endParaRPr lang="en-US" sz="24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39304" y="2005126"/>
          <a:ext cx="2689659" cy="182880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939575"/>
                <a:gridCol w="175008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240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x a</a:t>
                      </a:r>
                      <a:endParaRPr lang="en-US" sz="240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x 5 = 30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415720" y="2001078"/>
          <a:ext cx="2689659" cy="182880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939575"/>
                <a:gridCol w="1750084"/>
              </a:tblGrid>
              <a:tr h="275496"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240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: b</a:t>
                      </a:r>
                      <a:endParaRPr lang="en-US" sz="240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837094" y="4247321"/>
          <a:ext cx="2689659" cy="182880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939575"/>
                <a:gridCol w="1750084"/>
              </a:tblGrid>
              <a:tr h="275496"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240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+ 56</a:t>
                      </a:r>
                      <a:endParaRPr lang="en-US" sz="240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415720" y="4200938"/>
          <a:ext cx="2689659" cy="182880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939575"/>
                <a:gridCol w="1750084"/>
              </a:tblGrid>
              <a:tr h="275496"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240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97 - b</a:t>
                      </a:r>
                      <a:endParaRPr lang="en-US" sz="240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98556" y="401983"/>
            <a:ext cx="7650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1: Tính giá trị của biểu thức theo mẫu:</a:t>
            </a:r>
            <a:endParaRPr lang="en-US" sz="24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3416" y="1481648"/>
          <a:ext cx="2689659" cy="182880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939575"/>
                <a:gridCol w="1750084"/>
              </a:tblGrid>
              <a:tr h="420166"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240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x a</a:t>
                      </a:r>
                      <a:endParaRPr lang="en-US" sz="240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x 5 = 30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x 7 = 42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x 10 = 60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171862" y="1526926"/>
          <a:ext cx="2689659" cy="182880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939575"/>
                <a:gridCol w="1750084"/>
              </a:tblGrid>
              <a:tr h="275496"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240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: b</a:t>
                      </a:r>
                      <a:endParaRPr lang="en-US" sz="240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: 2 = 9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 :</a:t>
                      </a:r>
                      <a:r>
                        <a:rPr lang="en-US" sz="2400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 = 6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: 6 = 3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97337" y="3970868"/>
          <a:ext cx="3486795" cy="2015415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218037"/>
                <a:gridCol w="2268758"/>
              </a:tblGrid>
              <a:tr h="460389"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240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+ 56</a:t>
                      </a:r>
                      <a:endParaRPr lang="en-US" sz="240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55610"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+ 56 = 106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0389"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+ 56 = 82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9027"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+ 56 = 156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248065" y="4200938"/>
          <a:ext cx="2689659" cy="182880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939575"/>
                <a:gridCol w="1750084"/>
              </a:tblGrid>
              <a:tr h="275496"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240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97 - b</a:t>
                      </a:r>
                      <a:endParaRPr lang="en-US" sz="240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 – 18 = 79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 – 37 = 60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 – 90 =</a:t>
                      </a:r>
                      <a:r>
                        <a:rPr lang="en-US" sz="2400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035" y="397566"/>
            <a:ext cx="6997148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2: Tính giá trị của biểu thức</a:t>
            </a: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4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LcParenR"/>
            </a:pP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35 + 3  x n với n = 7</a:t>
            </a:r>
            <a:endParaRPr lang="en-US" sz="3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LcParenR"/>
            </a:pPr>
            <a:endParaRPr lang="en-US" sz="4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LcParenR"/>
            </a:pP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168 – m x 5  với m = 9</a:t>
            </a:r>
            <a:endParaRPr lang="en-US" sz="3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LcParenR"/>
            </a:pPr>
            <a:endParaRPr lang="en-US" sz="4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LcParenR"/>
            </a:pP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237 – (66 + x) với x = 34</a:t>
            </a:r>
            <a:endParaRPr lang="en-US" sz="3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LcParenR"/>
            </a:pPr>
            <a:endParaRPr lang="en-US" sz="4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LcParenR"/>
            </a:pPr>
            <a:endParaRPr lang="en-US" sz="4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LcParenR"/>
            </a:pP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 x (18 : y) với y = 9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41843" y="1130466"/>
            <a:ext cx="63875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 n = 7 thì 35 + 3  x n = 35 + 3 x 7 = 25 + 21 = 56 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79165" y="2225155"/>
            <a:ext cx="55129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 m = 9 thì 168 – m x 5 = 168 – 9 x 5 = 168 – 45 = 123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94205" y="3472242"/>
            <a:ext cx="566373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 x = 34 thì 237 – (66 + x)</a:t>
            </a:r>
            <a:endParaRPr lang="en-US" sz="280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= 237 – (66 + 34) </a:t>
            </a:r>
            <a:endParaRPr lang="en-US" sz="280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= 237 – 100 = 137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41843" y="5292893"/>
            <a:ext cx="6096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 y = 9 thì 37 x (18:y) = 37 x (18 : 9) 				= 37 x 2 = 74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3891" y="636132"/>
            <a:ext cx="6586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3: Viết vào ô trống (Theo mẫu)</a:t>
            </a:r>
            <a:endParaRPr 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993306" y="1998782"/>
          <a:ext cx="9238236" cy="24078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9412"/>
                <a:gridCol w="3079412"/>
                <a:gridCol w="3079412"/>
              </a:tblGrid>
              <a:tr h="476871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2400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thức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2400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trị của biểu thức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2742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x c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2742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+ 3 x c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2742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(92 – c) + 81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2742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x c + 32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93002" y="1907613"/>
          <a:ext cx="9596784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8928"/>
                <a:gridCol w="2541472"/>
                <a:gridCol w="3856384"/>
              </a:tblGrid>
              <a:tr h="518160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2400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thức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2800" b="1" baseline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trị của biểu thức</a:t>
                      </a:r>
                      <a:endParaRPr lang="en-US" sz="2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x c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US" sz="2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41558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+ 3 x c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US" sz="2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(92 – c) + 81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</a:t>
                      </a:r>
                      <a:endParaRPr lang="en-US" sz="2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x c + 32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en-US" sz="2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1305" y="622852"/>
            <a:ext cx="698389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4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Một hình vuông có độ dài cạnh là a</a:t>
            </a:r>
            <a:endParaRPr lang="en-US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Gọi chu vi hình vuông là P, ta có: </a:t>
            </a:r>
            <a:endParaRPr lang="en-US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 = a x 4</a:t>
            </a:r>
            <a:endParaRPr lang="en-US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 tính chu vi hình vuông với</a:t>
            </a:r>
            <a:endParaRPr lang="en-US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3 cm;      a = 5 dm;         a = 8m</a:t>
            </a:r>
            <a:endParaRPr lang="en-US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69357" y="848139"/>
            <a:ext cx="1855304" cy="1709531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911548" y="1518238"/>
            <a:ext cx="3180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6710" y="3227622"/>
            <a:ext cx="11601391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 a = 3 cm, chu vi hình vuông là: 3 x 4 = 12 (cm)</a:t>
            </a:r>
            <a:endParaRPr lang="en-US" sz="360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360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360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 a = 5 dm, chu vi hình vuông là: 5 x 4 = 20 (dm)</a:t>
            </a:r>
            <a:endParaRPr lang="en-US" sz="360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360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360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 a = 8 m, chu vi hình vuông là: 8 x 4 = 32 (m)</a:t>
            </a:r>
            <a:endParaRPr lang="en-US" sz="360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860" y="1112520"/>
            <a:ext cx="11703685" cy="5572125"/>
          </a:xfrm>
        </p:spPr>
        <p:txBody>
          <a:bodyPr>
            <a:normAutofit fontScale="90000" lnSpcReduction="20000"/>
          </a:bodyPr>
          <a:p>
            <a:pPr marL="0" indent="0">
              <a:buNone/>
            </a:pP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Bài tập: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Làm tuần 1 trong Cùng em học toán + Cùng em học Tiếng việt kì 1. 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			- </a:t>
            </a: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 cầu chụp gửi bài.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Tiếng việt: 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+ Tập làm văn: Làm bài tập trong VBT Tiếng việt: Nhân vật trong truyện.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		Làm vở bài tập 2 (SGK- Trang 14) </a:t>
            </a: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Chụp gửi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+ Tập đọc: Soạn bài Dế Mèn bênh vực kẻ yếu (tiếp theo - trang 15) </a:t>
            </a: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Chụp gửi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Toán: 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+ Làm bài tập trong Vở bài tập Toán bài: Luyện tập. </a:t>
            </a: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Chụp gửi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+ Xem trước bài: Các số có sáu chữ số -Trang 8.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Lịch sử: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Xem bài Làm quen với bản đồ ( tiếp)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5.Mĩ thuật: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Vẽ một bức tranh theo ý thích trong đó có sử dụng nhiều những mảng màu khác nhau.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Chú ý: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Các bài yêu cầu gửi sẽ gửi vào link azota. 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Hạn gửi bài. Từ ngày 10/9/2021 đến 22h00 ngày 12/9/2021.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s 3"/>
          <p:cNvSpPr/>
          <p:nvPr/>
        </p:nvSpPr>
        <p:spPr>
          <a:xfrm>
            <a:off x="4594225" y="0"/>
            <a:ext cx="3003550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7200" b="1">
                <a:solidFill>
                  <a:srgbClr val="00B0F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Dặn dò</a:t>
            </a:r>
            <a:endParaRPr lang="en-US" altLang="zh-CN" sz="7200" b="1">
              <a:solidFill>
                <a:srgbClr val="00B0F0"/>
              </a:soli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86" y="171169"/>
            <a:ext cx="11593285" cy="6515662"/>
          </a:xfrm>
          <a:prstGeom prst="rect">
            <a:avLst/>
          </a:prstGeom>
        </p:spPr>
      </p:pic>
      <p:sp>
        <p:nvSpPr>
          <p:cNvPr id="2" name="WordArt 6"/>
          <p:cNvSpPr>
            <a:spLocks noChangeArrowheads="1" noChangeShapeType="1" noTextEdit="1"/>
          </p:cNvSpPr>
          <p:nvPr/>
        </p:nvSpPr>
        <p:spPr bwMode="auto">
          <a:xfrm>
            <a:off x="2057400" y="1755775"/>
            <a:ext cx="8077200" cy="3346450"/>
          </a:xfrm>
          <a:prstGeom prst="rect">
            <a:avLst/>
          </a:prstGeom>
        </p:spPr>
        <p:txBody>
          <a:bodyPr wrap="none" numCol="1" fromWordArt="1">
            <a:prstTxWarp prst="textFadeUp">
              <a:avLst>
                <a:gd name="adj" fmla="val 0"/>
              </a:avLst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3600" b="1" i="1" kern="10">
                <a:ln w="12700">
                  <a:solidFill>
                    <a:srgbClr val="FF0000"/>
                  </a:solidFill>
                  <a:rou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Broadway" panose="04040905080B02020502"/>
              </a:rPr>
              <a:t>CHÀO CÁC EM!</a:t>
            </a:r>
            <a:endParaRPr lang="en-US" sz="3600" b="1" i="1" kern="10">
              <a:ln w="12700">
                <a:solidFill>
                  <a:srgbClr val="FF0000"/>
                </a:solidFill>
                <a:round/>
              </a:ln>
              <a:gradFill rotWithShape="1">
                <a:gsLst>
                  <a:gs pos="0">
                    <a:srgbClr val="520402"/>
                  </a:gs>
                  <a:gs pos="100000">
                    <a:srgbClr val="FFCC00"/>
                  </a:gs>
                </a:gsLst>
                <a:lin ang="5400000" scaled="1"/>
              </a:gra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Broadway" panose="04040905080B0202050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1961</Words>
  <Application>WPS Presentation</Application>
  <PresentationFormat>Custom</PresentationFormat>
  <Paragraphs>225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8" baseType="lpstr">
      <vt:lpstr>Arial</vt:lpstr>
      <vt:lpstr>SimSun</vt:lpstr>
      <vt:lpstr>Wingdings</vt:lpstr>
      <vt:lpstr>Times New Roman</vt:lpstr>
      <vt:lpstr>Broadway</vt:lpstr>
      <vt:lpstr>Microsoft YaHei</vt:lpstr>
      <vt:lpstr>Arial Unicode MS</vt:lpstr>
      <vt:lpstr>Calibri Light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Customers at Home or Office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 users - Windows 8</dc:creator>
  <cp:lastModifiedBy>user</cp:lastModifiedBy>
  <cp:revision>15</cp:revision>
  <dcterms:created xsi:type="dcterms:W3CDTF">2018-01-20T12:50:00Z</dcterms:created>
  <dcterms:modified xsi:type="dcterms:W3CDTF">2021-09-10T04:05:46Z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3CCE1C19630D4543A46F427ADF463E32</vt:lpwstr>
  </property>
  <property fmtid="{D5CDD505-2E9C-101B-9397-08002B2CF9AE}" pid="3" name="KSOProductBuildVer">
    <vt:lpwstr>1033-11.2.0.10265</vt:lpwstr>
  </property>
</Properties>
</file>